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2" r:id="rId4"/>
    <p:sldId id="257" r:id="rId5"/>
    <p:sldId id="258" r:id="rId6"/>
    <p:sldId id="259" r:id="rId7"/>
    <p:sldId id="260" r:id="rId8"/>
    <p:sldId id="263" r:id="rId9"/>
    <p:sldId id="264" r:id="rId10"/>
    <p:sldId id="266" r:id="rId11"/>
    <p:sldId id="265" r:id="rId12"/>
    <p:sldId id="269"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D0ECAB8-8D9E-4083-858C-F909C9C73542}" type="datetimeFigureOut">
              <a:rPr lang="en-US" smtClean="0"/>
              <a:t>2017-11-27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7EA1925-A6AF-4511-B921-7A5DACA128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D0ECAB8-8D9E-4083-858C-F909C9C73542}" type="datetimeFigureOut">
              <a:rPr lang="en-US" smtClean="0"/>
              <a:t>2017-11-27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7EA1925-A6AF-4511-B921-7A5DACA12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D0ECAB8-8D9E-4083-858C-F909C9C73542}" type="datetimeFigureOut">
              <a:rPr lang="en-US" smtClean="0"/>
              <a:t>2017-11-27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7EA1925-A6AF-4511-B921-7A5DACA128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D0ECAB8-8D9E-4083-858C-F909C9C73542}" type="datetimeFigureOut">
              <a:rPr lang="en-US" smtClean="0"/>
              <a:t>2017-11-27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EA1925-A6AF-4511-B921-7A5DACA12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D0ECAB8-8D9E-4083-858C-F909C9C73542}" type="datetimeFigureOut">
              <a:rPr lang="en-US" smtClean="0"/>
              <a:t>2017-11-27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EA1925-A6AF-4511-B921-7A5DACA128E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D0ECAB8-8D9E-4083-858C-F909C9C73542}" type="datetimeFigureOut">
              <a:rPr lang="en-US" smtClean="0"/>
              <a:t>2017-11-27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7EA1925-A6AF-4511-B921-7A5DACA128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hidvegiustospal.hu/pali-2.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ulture-routes.net/projects/cultural-routes-candidates/european-route-impressionisms" TargetMode="External"/><Relationship Id="rId2" Type="http://schemas.openxmlformats.org/officeDocument/2006/relationships/hyperlink" Target="http://culture-routes.net/content/previous-evaluation-cycle-201617" TargetMode="External"/><Relationship Id="rId1" Type="http://schemas.openxmlformats.org/officeDocument/2006/relationships/slideLayout" Target="../slideLayouts/slideLayout2.xml"/><Relationship Id="rId5" Type="http://schemas.openxmlformats.org/officeDocument/2006/relationships/hyperlink" Target="http://www.culture-routes.net/projects/cultural-routes-candidates/chocolate-way" TargetMode="External"/><Relationship Id="rId4" Type="http://schemas.openxmlformats.org/officeDocument/2006/relationships/hyperlink" Target="http://www.culture-routes.net/projects/cultural-routes-candidates/longobard-ways-across-europe"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hu/url?sa=i&amp;rct=j&amp;q=&amp;esrc=s&amp;source=images&amp;cd=&amp;cad=rja&amp;uact=8&amp;ved=0ahUKEwiLl9y8yd_XAhWRIOwKHe2lB38QjRwIBw&amp;url=http://tiszaipihenes.hu/pelda-oldal/&amp;psig=AOvVaw11dkv1ksce-EOsPlPdxIdH&amp;ust=151189983775764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e.int/en/web/cultural-routes/the-santiago-de-compostela-pilgrim-rout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oe.int/en/web/cultural-routes/atrium-architecture-of-totalitarian-regimes-of-the-20th-century" TargetMode="External"/><Relationship Id="rId2" Type="http://schemas.openxmlformats.org/officeDocument/2006/relationships/hyperlink" Target="https://www.coe.int/en/web/cultural-routes/the-european-route-of-jewish-heritage" TargetMode="External"/><Relationship Id="rId1" Type="http://schemas.openxmlformats.org/officeDocument/2006/relationships/slideLayout" Target="../slideLayouts/slideLayout2.xml"/><Relationship Id="rId5" Type="http://schemas.openxmlformats.org/officeDocument/2006/relationships/hyperlink" Target="https://www.coe.int/en/web/cultural-routes/via-habsburg" TargetMode="External"/><Relationship Id="rId4" Type="http://schemas.openxmlformats.org/officeDocument/2006/relationships/hyperlink" Target="https://www.coe.int/en/web/cultural-routes/reseau-art-nouveau-networ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oe.int/en/web/cultural-routes/the-iter-vitis-route" TargetMode="External"/><Relationship Id="rId2" Type="http://schemas.openxmlformats.org/officeDocument/2006/relationships/hyperlink" Target="https://www.coe.int/en/web/cultural-routes/transromanica-the-romanesque-routes-of-european-heritage" TargetMode="External"/><Relationship Id="rId1" Type="http://schemas.openxmlformats.org/officeDocument/2006/relationships/slideLayout" Target="../slideLayouts/slideLayout2.xml"/><Relationship Id="rId6" Type="http://schemas.openxmlformats.org/officeDocument/2006/relationships/hyperlink" Target="https://www.coe.int/en/web/cultural-routes/the-roman-emperors-and-danube-wine-route" TargetMode="External"/><Relationship Id="rId5" Type="http://schemas.openxmlformats.org/officeDocument/2006/relationships/hyperlink" Target="https://www.coe.int/en/web/cultural-routes/reseau-art-nouveau-network" TargetMode="External"/><Relationship Id="rId4" Type="http://schemas.openxmlformats.org/officeDocument/2006/relationships/hyperlink" Target="https://www.coe.int/en/web/cultural-routes/the-european-cemeteries-rout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oe.int/en/web/cultural-routes/the-iter-vitis-route" TargetMode="External"/><Relationship Id="rId2" Type="http://schemas.openxmlformats.org/officeDocument/2006/relationships/hyperlink" Target="https://www.coe.int/en/web/cultural-routes/the-saint-martin-of-tours-route" TargetMode="External"/><Relationship Id="rId1" Type="http://schemas.openxmlformats.org/officeDocument/2006/relationships/slideLayout" Target="../slideLayouts/slideLayout2.xml"/><Relationship Id="rId5" Type="http://schemas.openxmlformats.org/officeDocument/2006/relationships/hyperlink" Target="https://www.coe.int/en/web/cultural-routes/reseau-art-nouveau-network" TargetMode="External"/><Relationship Id="rId4" Type="http://schemas.openxmlformats.org/officeDocument/2006/relationships/hyperlink" Target="https://www.coe.int/en/web/cultural-routes/european-route-of-historic-thermal-town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coe.int/en/web/cultural-routes/the-iter-vitis-rou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coe.int/web/cultural-routes/hungary" TargetMode="External"/><Relationship Id="rId13" Type="http://schemas.openxmlformats.org/officeDocument/2006/relationships/hyperlink" Target="https://www.coe.int/web/cultural-routes/republic-of-moldova" TargetMode="External"/><Relationship Id="rId18" Type="http://schemas.openxmlformats.org/officeDocument/2006/relationships/hyperlink" Target="https://www.coe.int/web/cultural-routes/spain" TargetMode="External"/><Relationship Id="rId3" Type="http://schemas.openxmlformats.org/officeDocument/2006/relationships/hyperlink" Target="https://www.coe.int/web/cultural-routes/bulgaria" TargetMode="External"/><Relationship Id="rId7" Type="http://schemas.openxmlformats.org/officeDocument/2006/relationships/hyperlink" Target="https://www.coe.int/web/cultural-routes/greece" TargetMode="External"/><Relationship Id="rId12" Type="http://schemas.openxmlformats.org/officeDocument/2006/relationships/hyperlink" Target="https://www.coe.int/web/cultural-routes/portugal" TargetMode="External"/><Relationship Id="rId17" Type="http://schemas.openxmlformats.org/officeDocument/2006/relationships/hyperlink" Target="https://www.coe.int/web/cultural-routes/slovenia" TargetMode="External"/><Relationship Id="rId2" Type="http://schemas.openxmlformats.org/officeDocument/2006/relationships/hyperlink" Target="https://www.coe.int/web/cultural-routes/azerbaijan" TargetMode="External"/><Relationship Id="rId16" Type="http://schemas.openxmlformats.org/officeDocument/2006/relationships/hyperlink" Target="https://www.coe.int/web/cultural-routes/serbia" TargetMode="External"/><Relationship Id="rId1" Type="http://schemas.openxmlformats.org/officeDocument/2006/relationships/slideLayout" Target="../slideLayouts/slideLayout2.xml"/><Relationship Id="rId6" Type="http://schemas.openxmlformats.org/officeDocument/2006/relationships/hyperlink" Target="https://www.coe.int/web/cultural-routes/georgia" TargetMode="External"/><Relationship Id="rId11" Type="http://schemas.openxmlformats.org/officeDocument/2006/relationships/hyperlink" Target="https://www.coe.int/web/cultural-routes/malta" TargetMode="External"/><Relationship Id="rId5" Type="http://schemas.openxmlformats.org/officeDocument/2006/relationships/hyperlink" Target="https://www.coe.int/web/cultural-routes/france" TargetMode="External"/><Relationship Id="rId15" Type="http://schemas.openxmlformats.org/officeDocument/2006/relationships/hyperlink" Target="https://www.coe.int/web/cultural-routes/romania" TargetMode="External"/><Relationship Id="rId10" Type="http://schemas.openxmlformats.org/officeDocument/2006/relationships/hyperlink" Target="https://www.coe.int/web/cultural-routes/italy" TargetMode="External"/><Relationship Id="rId19" Type="http://schemas.openxmlformats.org/officeDocument/2006/relationships/hyperlink" Target="https://www.coe.int/web/cultural-routes/-the-former-yugoslav-republic-of-macedonia-" TargetMode="External"/><Relationship Id="rId4" Type="http://schemas.openxmlformats.org/officeDocument/2006/relationships/hyperlink" Target="https://www.coe.int/web/cultural-routes/croatia" TargetMode="External"/><Relationship Id="rId9" Type="http://schemas.openxmlformats.org/officeDocument/2006/relationships/hyperlink" Target="https://www.coe.int/web/cultural-routes/israel" TargetMode="External"/><Relationship Id="rId14" Type="http://schemas.openxmlformats.org/officeDocument/2006/relationships/hyperlink" Target="https://www.coe.int/web/cultural-routes/russian-fed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90600"/>
            <a:ext cx="5105400" cy="1524000"/>
          </a:xfrm>
        </p:spPr>
        <p:txBody>
          <a:bodyPr/>
          <a:lstStyle/>
          <a:p>
            <a:r>
              <a:rPr lang="sr-Latn-RS" dirty="0" smtClean="0"/>
              <a:t/>
            </a:r>
            <a:br>
              <a:rPr lang="sr-Latn-RS" dirty="0" smtClean="0"/>
            </a:br>
            <a:r>
              <a:rPr lang="sr-Latn-RS" dirty="0" smtClean="0"/>
              <a:t/>
            </a:r>
            <a:br>
              <a:rPr lang="sr-Latn-RS" dirty="0" smtClean="0"/>
            </a:br>
            <a:r>
              <a:rPr lang="sr-Latn-RS" dirty="0"/>
              <a:t/>
            </a:r>
            <a:br>
              <a:rPr lang="sr-Latn-RS" dirty="0"/>
            </a:br>
            <a:r>
              <a:rPr lang="sr-Latn-RS" dirty="0" smtClean="0"/>
              <a:t/>
            </a:r>
            <a:br>
              <a:rPr lang="sr-Latn-RS" dirty="0" smtClean="0"/>
            </a:br>
            <a:r>
              <a:rPr lang="sr-Latn-RS" dirty="0"/>
              <a:t/>
            </a:r>
            <a:br>
              <a:rPr lang="sr-Latn-RS" dirty="0"/>
            </a:br>
            <a:r>
              <a:rPr lang="sr-Latn-RS" sz="4000" dirty="0"/>
              <a:t/>
            </a:r>
            <a:br>
              <a:rPr lang="sr-Latn-RS" sz="4000" dirty="0"/>
            </a:br>
            <a:r>
              <a:rPr lang="sr-Latn-RS" dirty="0"/>
              <a:t/>
            </a:r>
            <a:br>
              <a:rPr lang="sr-Latn-RS" dirty="0"/>
            </a:br>
            <a:r>
              <a:rPr lang="sr-Latn-RS" dirty="0"/>
              <a:t>EVROPSKE RUTE</a:t>
            </a:r>
            <a:br>
              <a:rPr lang="sr-Latn-RS" dirty="0"/>
            </a:br>
            <a:r>
              <a:rPr lang="sr-Latn-RS" dirty="0" smtClean="0"/>
              <a:t/>
            </a:r>
            <a:br>
              <a:rPr lang="sr-Latn-RS" dirty="0" smtClean="0"/>
            </a:br>
            <a:r>
              <a:rPr lang="sr-Latn-RS" sz="4400" dirty="0"/>
              <a:t>EUROPAI UTAK</a:t>
            </a:r>
            <a:endParaRPr lang="en-US" dirty="0"/>
          </a:p>
        </p:txBody>
      </p:sp>
      <p:sp>
        <p:nvSpPr>
          <p:cNvPr id="3" name="Subtitle 2"/>
          <p:cNvSpPr>
            <a:spLocks noGrp="1"/>
          </p:cNvSpPr>
          <p:nvPr>
            <p:ph type="subTitle" idx="1"/>
          </p:nvPr>
        </p:nvSpPr>
        <p:spPr/>
        <p:txBody>
          <a:bodyPr>
            <a:normAutofit/>
          </a:bodyPr>
          <a:lstStyle/>
          <a:p>
            <a:endParaRPr lang="sr-Latn-RS" sz="4400" dirty="0"/>
          </a:p>
          <a:p>
            <a:endParaRPr lang="sr-Latn-RS" sz="4400" dirty="0"/>
          </a:p>
          <a:p>
            <a:endParaRPr lang="en-US" sz="4400" dirty="0"/>
          </a:p>
        </p:txBody>
      </p:sp>
      <p:pic>
        <p:nvPicPr>
          <p:cNvPr id="4" name="Picture 3" descr="Képtalálat a következőre: „tisza folyo”">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43200"/>
            <a:ext cx="5865495" cy="3743325"/>
          </a:xfrm>
          <a:prstGeom prst="rect">
            <a:avLst/>
          </a:prstGeom>
          <a:noFill/>
          <a:ln>
            <a:noFill/>
          </a:ln>
        </p:spPr>
      </p:pic>
    </p:spTree>
    <p:extLst>
      <p:ext uri="{BB962C8B-B14F-4D97-AF65-F5344CB8AC3E}">
        <p14:creationId xmlns:p14="http://schemas.microsoft.com/office/powerpoint/2010/main" val="125259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Tematikus UTAK</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6858000" cy="4952999"/>
          </a:xfrm>
          <a:prstGeom prst="rect">
            <a:avLst/>
          </a:prstGeom>
          <a:noFill/>
          <a:ln>
            <a:noFill/>
          </a:ln>
        </p:spPr>
      </p:pic>
    </p:spTree>
    <p:extLst>
      <p:ext uri="{BB962C8B-B14F-4D97-AF65-F5344CB8AC3E}">
        <p14:creationId xmlns:p14="http://schemas.microsoft.com/office/powerpoint/2010/main" val="232020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Miroregionalni PUTEVI</a:t>
            </a:r>
            <a:br>
              <a:rPr lang="hu-HU" dirty="0" smtClean="0"/>
            </a:br>
            <a:r>
              <a:rPr lang="hu-HU" dirty="0" smtClean="0"/>
              <a:t>KISTÉRSEGI UTAK-lehetséges kapcsolodás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Mnoge</a:t>
            </a:r>
            <a:r>
              <a:rPr lang="en-US" dirty="0"/>
              <a:t> </a:t>
            </a:r>
            <a:r>
              <a:rPr lang="en-US" dirty="0" err="1" smtClean="0"/>
              <a:t>europske</a:t>
            </a:r>
            <a:r>
              <a:rPr lang="en-US" dirty="0" smtClean="0"/>
              <a:t> </a:t>
            </a:r>
            <a:r>
              <a:rPr lang="en-US" dirty="0" err="1"/>
              <a:t>kulturne</a:t>
            </a:r>
            <a:r>
              <a:rPr lang="en-US" dirty="0"/>
              <a:t> </a:t>
            </a:r>
            <a:r>
              <a:rPr lang="en-US" dirty="0" err="1"/>
              <a:t>rute</a:t>
            </a:r>
            <a:r>
              <a:rPr lang="en-US" dirty="0"/>
              <a:t> </a:t>
            </a:r>
            <a:r>
              <a:rPr lang="hu-HU" dirty="0" smtClean="0"/>
              <a:t>su </a:t>
            </a:r>
            <a:r>
              <a:rPr lang="en-US" dirty="0" smtClean="0"/>
              <a:t>u </a:t>
            </a:r>
            <a:r>
              <a:rPr lang="en-US" dirty="0" err="1"/>
              <a:t>nastajanju</a:t>
            </a:r>
            <a:r>
              <a:rPr lang="en-US" dirty="0"/>
              <a:t>, </a:t>
            </a:r>
            <a:r>
              <a:rPr lang="en-US" dirty="0" err="1"/>
              <a:t>tek</a:t>
            </a:r>
            <a:r>
              <a:rPr lang="en-US" dirty="0"/>
              <a:t> </a:t>
            </a:r>
            <a:r>
              <a:rPr lang="en-US" dirty="0" err="1"/>
              <a:t>započete</a:t>
            </a:r>
            <a:r>
              <a:rPr lang="en-US" dirty="0"/>
              <a:t> </a:t>
            </a:r>
            <a:r>
              <a:rPr lang="en-US" dirty="0" err="1"/>
              <a:t>ili</a:t>
            </a:r>
            <a:r>
              <a:rPr lang="en-US" dirty="0"/>
              <a:t> </a:t>
            </a:r>
            <a:r>
              <a:rPr lang="en-US" dirty="0" err="1"/>
              <a:t>na</a:t>
            </a:r>
            <a:r>
              <a:rPr lang="en-US" dirty="0"/>
              <a:t> </a:t>
            </a:r>
            <a:r>
              <a:rPr lang="en-US" dirty="0" err="1" smtClean="0"/>
              <a:t>teoretsko</a:t>
            </a:r>
            <a:r>
              <a:rPr lang="hu-HU" dirty="0" smtClean="0"/>
              <a:t>m</a:t>
            </a:r>
            <a:r>
              <a:rPr lang="en-US" dirty="0" smtClean="0"/>
              <a:t> </a:t>
            </a:r>
            <a:r>
              <a:rPr lang="hu-HU" dirty="0" smtClean="0"/>
              <a:t>nivou</a:t>
            </a:r>
            <a:r>
              <a:rPr lang="en-US" dirty="0" smtClean="0"/>
              <a:t> </a:t>
            </a:r>
            <a:r>
              <a:rPr lang="en-US" dirty="0" err="1"/>
              <a:t>osmišljene</a:t>
            </a:r>
            <a:r>
              <a:rPr lang="en-US" dirty="0"/>
              <a:t>, u </a:t>
            </a:r>
            <a:r>
              <a:rPr lang="en-US" dirty="0" err="1"/>
              <a:t>kandidaturi</a:t>
            </a:r>
            <a:r>
              <a:rPr lang="en-US" dirty="0"/>
              <a:t>, </a:t>
            </a:r>
            <a:r>
              <a:rPr lang="en-US" dirty="0" err="1"/>
              <a:t>ali</a:t>
            </a:r>
            <a:r>
              <a:rPr lang="en-US" dirty="0"/>
              <a:t> </a:t>
            </a:r>
            <a:r>
              <a:rPr lang="hu-HU" dirty="0" smtClean="0"/>
              <a:t>su </a:t>
            </a:r>
            <a:r>
              <a:rPr lang="en-US" dirty="0" err="1" smtClean="0"/>
              <a:t>još</a:t>
            </a:r>
            <a:r>
              <a:rPr lang="en-US" dirty="0" smtClean="0"/>
              <a:t> </a:t>
            </a:r>
            <a:r>
              <a:rPr lang="en-US" dirty="0" err="1"/>
              <a:t>bez</a:t>
            </a:r>
            <a:r>
              <a:rPr lang="en-US" dirty="0"/>
              <a:t> </a:t>
            </a:r>
            <a:r>
              <a:rPr lang="hu-HU" dirty="0"/>
              <a:t>s</a:t>
            </a:r>
            <a:r>
              <a:rPr lang="en-US" dirty="0" err="1" smtClean="0"/>
              <a:t>ertifikata</a:t>
            </a:r>
            <a:r>
              <a:rPr lang="hu-HU" dirty="0"/>
              <a:t>:</a:t>
            </a:r>
            <a:endParaRPr lang="hu-HU" dirty="0" smtClean="0"/>
          </a:p>
          <a:p>
            <a:r>
              <a:rPr lang="pl-PL" i="1" dirty="0"/>
              <a:t>Barokne rute – za koje je postojala teoretska podloga (izdan katalog) </a:t>
            </a:r>
            <a:endParaRPr lang="pl-PL" dirty="0"/>
          </a:p>
          <a:p>
            <a:r>
              <a:rPr lang="sv-SE" i="1" dirty="0"/>
              <a:t>Rute jugoistočne </a:t>
            </a:r>
            <a:r>
              <a:rPr lang="sv-SE" i="1" dirty="0" smtClean="0"/>
              <a:t>E</a:t>
            </a:r>
            <a:r>
              <a:rPr lang="hu-HU" i="1" dirty="0" smtClean="0"/>
              <a:t>v</a:t>
            </a:r>
            <a:r>
              <a:rPr lang="sv-SE" i="1" dirty="0" smtClean="0"/>
              <a:t>rope </a:t>
            </a:r>
            <a:r>
              <a:rPr lang="sv-SE" i="1" dirty="0"/>
              <a:t>– teoretska podloga </a:t>
            </a:r>
            <a:endParaRPr lang="sv-SE" dirty="0"/>
          </a:p>
          <a:p>
            <a:pPr marL="0" indent="0">
              <a:buNone/>
            </a:pPr>
            <a:r>
              <a:rPr lang="en-US" i="1" dirty="0" err="1"/>
              <a:t>koja</a:t>
            </a:r>
            <a:r>
              <a:rPr lang="en-US" i="1" dirty="0"/>
              <a:t> </a:t>
            </a:r>
            <a:r>
              <a:rPr lang="en-US" i="1" dirty="0" err="1"/>
              <a:t>podrazumijeva</a:t>
            </a:r>
            <a:r>
              <a:rPr lang="en-US" i="1" dirty="0"/>
              <a:t> </a:t>
            </a:r>
            <a:r>
              <a:rPr lang="en-US" i="1" dirty="0" err="1"/>
              <a:t>tzv</a:t>
            </a:r>
            <a:r>
              <a:rPr lang="en-US" i="1" dirty="0"/>
              <a:t> </a:t>
            </a:r>
            <a:r>
              <a:rPr lang="en-US" i="1" dirty="0" err="1"/>
              <a:t>Dijagonalnu</a:t>
            </a:r>
            <a:r>
              <a:rPr lang="en-US" i="1" dirty="0"/>
              <a:t> </a:t>
            </a:r>
            <a:r>
              <a:rPr lang="en-US" i="1" dirty="0" err="1"/>
              <a:t>cestu</a:t>
            </a:r>
            <a:r>
              <a:rPr lang="en-US" i="1" dirty="0"/>
              <a:t> u </a:t>
            </a:r>
            <a:r>
              <a:rPr lang="en-US" i="1" dirty="0" err="1"/>
              <a:t>okviru</a:t>
            </a:r>
            <a:r>
              <a:rPr lang="en-US" i="1" dirty="0"/>
              <a:t> </a:t>
            </a:r>
            <a:r>
              <a:rPr lang="en-US" i="1" dirty="0" err="1"/>
              <a:t>koje</a:t>
            </a:r>
            <a:r>
              <a:rPr lang="en-US" i="1" dirty="0"/>
              <a:t> je i Via </a:t>
            </a:r>
            <a:r>
              <a:rPr lang="en-US" i="1" dirty="0" err="1"/>
              <a:t>Ragusina</a:t>
            </a:r>
            <a:r>
              <a:rPr lang="en-US" i="1" dirty="0"/>
              <a:t> </a:t>
            </a:r>
            <a:endParaRPr lang="en-US" dirty="0"/>
          </a:p>
          <a:p>
            <a:r>
              <a:rPr lang="en-US" i="1" dirty="0" err="1"/>
              <a:t>Rute</a:t>
            </a:r>
            <a:r>
              <a:rPr lang="en-US" i="1" dirty="0"/>
              <a:t> </a:t>
            </a:r>
            <a:r>
              <a:rPr lang="en-US" i="1" dirty="0" err="1"/>
              <a:t>suhozida</a:t>
            </a:r>
            <a:r>
              <a:rPr lang="en-US" i="1" dirty="0"/>
              <a:t> </a:t>
            </a:r>
            <a:r>
              <a:rPr lang="hu-HU" i="1" dirty="0" smtClean="0"/>
              <a:t>– kamene pregrade na poljima mediterana</a:t>
            </a:r>
            <a:endParaRPr lang="en-US" dirty="0"/>
          </a:p>
          <a:p>
            <a:r>
              <a:rPr lang="en-US" i="1" dirty="0" err="1"/>
              <a:t>Ruralne</a:t>
            </a:r>
            <a:r>
              <a:rPr lang="en-US" i="1" dirty="0"/>
              <a:t> </a:t>
            </a:r>
            <a:r>
              <a:rPr lang="en-US" i="1" dirty="0" err="1"/>
              <a:t>rute</a:t>
            </a:r>
            <a:r>
              <a:rPr lang="en-US" i="1" dirty="0"/>
              <a:t> </a:t>
            </a:r>
            <a:endParaRPr lang="en-US" dirty="0"/>
          </a:p>
          <a:p>
            <a:r>
              <a:rPr lang="en-US" i="1" dirty="0" err="1"/>
              <a:t>Rute</a:t>
            </a:r>
            <a:r>
              <a:rPr lang="en-US" i="1" dirty="0"/>
              <a:t> </a:t>
            </a:r>
            <a:r>
              <a:rPr lang="en-US" i="1" dirty="0" err="1"/>
              <a:t>industrijske</a:t>
            </a:r>
            <a:r>
              <a:rPr lang="en-US" i="1" dirty="0"/>
              <a:t> </a:t>
            </a:r>
            <a:r>
              <a:rPr lang="en-US" i="1" dirty="0" err="1"/>
              <a:t>baštine</a:t>
            </a:r>
            <a:r>
              <a:rPr lang="en-US" i="1" dirty="0"/>
              <a:t> ERIH </a:t>
            </a:r>
            <a:endParaRPr lang="en-US" dirty="0"/>
          </a:p>
          <a:p>
            <a:r>
              <a:rPr lang="en-US" i="1" dirty="0" err="1"/>
              <a:t>Ruta</a:t>
            </a:r>
            <a:r>
              <a:rPr lang="en-US" i="1" dirty="0"/>
              <a:t> </a:t>
            </a:r>
            <a:r>
              <a:rPr lang="en-US" i="1" dirty="0" smtClean="0"/>
              <a:t>e</a:t>
            </a:r>
            <a:r>
              <a:rPr lang="hu-HU" i="1" dirty="0" smtClean="0"/>
              <a:t>v</a:t>
            </a:r>
            <a:r>
              <a:rPr lang="en-US" i="1" dirty="0" err="1" smtClean="0"/>
              <a:t>ropskih</a:t>
            </a:r>
            <a:r>
              <a:rPr lang="en-US" i="1" dirty="0" smtClean="0"/>
              <a:t> </a:t>
            </a:r>
            <a:r>
              <a:rPr lang="en-US" i="1" dirty="0" err="1"/>
              <a:t>gradova</a:t>
            </a:r>
            <a:r>
              <a:rPr lang="en-US" i="1" dirty="0"/>
              <a:t> </a:t>
            </a:r>
            <a:endParaRPr lang="en-US" dirty="0"/>
          </a:p>
          <a:p>
            <a:r>
              <a:rPr lang="en-US" i="1" dirty="0" err="1"/>
              <a:t>Rimske</a:t>
            </a:r>
            <a:r>
              <a:rPr lang="en-US" i="1" dirty="0"/>
              <a:t> </a:t>
            </a:r>
            <a:r>
              <a:rPr lang="en-US" i="1" dirty="0" err="1"/>
              <a:t>rute</a:t>
            </a:r>
            <a:r>
              <a:rPr lang="en-US" i="1" dirty="0"/>
              <a:t> (ROMIT) </a:t>
            </a:r>
            <a:endParaRPr lang="en-US" dirty="0"/>
          </a:p>
          <a:p>
            <a:r>
              <a:rPr lang="sr-Latn-RS" i="1" dirty="0" err="1"/>
              <a:t>Đ</a:t>
            </a:r>
            <a:r>
              <a:rPr lang="en-US" i="1" dirty="0" err="1" smtClean="0"/>
              <a:t>antarna</a:t>
            </a:r>
            <a:r>
              <a:rPr lang="en-US" i="1" dirty="0" smtClean="0"/>
              <a:t> </a:t>
            </a:r>
            <a:r>
              <a:rPr lang="en-US" i="1" dirty="0" err="1"/>
              <a:t>cesta</a:t>
            </a:r>
            <a:r>
              <a:rPr lang="en-US" i="1" dirty="0"/>
              <a:t> </a:t>
            </a:r>
            <a:endParaRPr lang="en-US" dirty="0"/>
          </a:p>
          <a:p>
            <a:r>
              <a:rPr lang="en-US" i="1" dirty="0"/>
              <a:t>Via </a:t>
            </a:r>
            <a:r>
              <a:rPr lang="en-US" i="1" dirty="0" err="1"/>
              <a:t>Adriatica</a:t>
            </a:r>
            <a:r>
              <a:rPr lang="en-US" i="1" dirty="0"/>
              <a:t> </a:t>
            </a:r>
            <a:endParaRPr lang="en-US" dirty="0"/>
          </a:p>
        </p:txBody>
      </p:sp>
    </p:spTree>
    <p:extLst>
      <p:ext uri="{BB962C8B-B14F-4D97-AF65-F5344CB8AC3E}">
        <p14:creationId xmlns:p14="http://schemas.microsoft.com/office/powerpoint/2010/main" val="174535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Lépések </a:t>
            </a:r>
            <a:endParaRPr lang="en-US" dirty="0"/>
          </a:p>
        </p:txBody>
      </p:sp>
      <p:sp>
        <p:nvSpPr>
          <p:cNvPr id="3" name="Content Placeholder 2"/>
          <p:cNvSpPr>
            <a:spLocks noGrp="1"/>
          </p:cNvSpPr>
          <p:nvPr>
            <p:ph idx="1"/>
          </p:nvPr>
        </p:nvSpPr>
        <p:spPr>
          <a:solidFill>
            <a:schemeClr val="accent1">
              <a:lumMod val="40000"/>
              <a:lumOff val="60000"/>
            </a:schemeClr>
          </a:solidFill>
        </p:spPr>
        <p:txBody>
          <a:bodyPr/>
          <a:lstStyle/>
          <a:p>
            <a:endParaRPr lang="en-US" dirty="0"/>
          </a:p>
          <a:p>
            <a:r>
              <a:rPr lang="en-US" b="1" i="1" dirty="0"/>
              <a:t>1. </a:t>
            </a:r>
            <a:r>
              <a:rPr lang="en-US" b="1" i="1" dirty="0" smtClean="0"/>
              <a:t>S</a:t>
            </a:r>
            <a:r>
              <a:rPr lang="hu-HU" b="1" i="1" dirty="0" smtClean="0"/>
              <a:t>a</a:t>
            </a:r>
            <a:r>
              <a:rPr lang="en-US" b="1" i="1" dirty="0" err="1" smtClean="0"/>
              <a:t>radnja</a:t>
            </a:r>
            <a:r>
              <a:rPr lang="en-US" b="1" i="1" dirty="0" smtClean="0"/>
              <a:t> </a:t>
            </a:r>
            <a:r>
              <a:rPr lang="en-US" b="1" i="1" dirty="0"/>
              <a:t>u </a:t>
            </a:r>
            <a:r>
              <a:rPr lang="en-US" b="1" i="1" dirty="0" err="1"/>
              <a:t>istraživanju</a:t>
            </a:r>
            <a:r>
              <a:rPr lang="en-US" b="1" i="1" dirty="0"/>
              <a:t> i </a:t>
            </a:r>
            <a:r>
              <a:rPr lang="en-US" b="1" i="1" dirty="0" err="1" smtClean="0"/>
              <a:t>razvoju</a:t>
            </a:r>
            <a:endParaRPr lang="en-US" dirty="0"/>
          </a:p>
          <a:p>
            <a:r>
              <a:rPr lang="en-US" b="1" i="1" dirty="0"/>
              <a:t>2. </a:t>
            </a:r>
            <a:r>
              <a:rPr lang="en-US" b="1" i="1" dirty="0" err="1"/>
              <a:t>Naglasiti</a:t>
            </a:r>
            <a:r>
              <a:rPr lang="en-US" b="1" i="1" dirty="0"/>
              <a:t> </a:t>
            </a:r>
            <a:r>
              <a:rPr lang="en-US" b="1" i="1" dirty="0" err="1"/>
              <a:t>memoriju</a:t>
            </a:r>
            <a:r>
              <a:rPr lang="en-US" b="1" i="1" dirty="0"/>
              <a:t>, </a:t>
            </a:r>
            <a:r>
              <a:rPr lang="en-US" b="1" i="1" dirty="0" err="1"/>
              <a:t>povijest</a:t>
            </a:r>
            <a:r>
              <a:rPr lang="en-US" b="1" i="1" dirty="0"/>
              <a:t> i </a:t>
            </a:r>
            <a:r>
              <a:rPr lang="en-US" b="1" i="1" dirty="0" err="1"/>
              <a:t>europsku</a:t>
            </a:r>
            <a:r>
              <a:rPr lang="en-US" b="1" i="1" dirty="0"/>
              <a:t> </a:t>
            </a:r>
            <a:r>
              <a:rPr lang="en-US" b="1" i="1" dirty="0" err="1"/>
              <a:t>baštinu</a:t>
            </a:r>
            <a:r>
              <a:rPr lang="en-US" b="1" i="1" dirty="0"/>
              <a:t> </a:t>
            </a:r>
            <a:endParaRPr lang="en-US" dirty="0"/>
          </a:p>
          <a:p>
            <a:r>
              <a:rPr lang="pl-PL" b="1" i="1" dirty="0"/>
              <a:t>3. Kulturna i obrazovna </a:t>
            </a:r>
            <a:r>
              <a:rPr lang="pl-PL" b="1" i="1" dirty="0" smtClean="0"/>
              <a:t>razmena </a:t>
            </a:r>
            <a:r>
              <a:rPr lang="pl-PL" b="1" i="1" dirty="0"/>
              <a:t>za mlade </a:t>
            </a:r>
            <a:r>
              <a:rPr lang="pl-PL" b="1" i="1" dirty="0" smtClean="0"/>
              <a:t>Evropljane </a:t>
            </a:r>
            <a:r>
              <a:rPr lang="en-US" b="1" i="1" dirty="0" smtClean="0"/>
              <a:t> </a:t>
            </a:r>
            <a:endParaRPr lang="en-US" dirty="0"/>
          </a:p>
          <a:p>
            <a:r>
              <a:rPr lang="nn-NO" b="1" i="1" dirty="0"/>
              <a:t>4. </a:t>
            </a:r>
            <a:r>
              <a:rPr lang="nn-NO" b="1" i="1" dirty="0" smtClean="0"/>
              <a:t>S</a:t>
            </a:r>
            <a:r>
              <a:rPr lang="hu-HU" b="1" i="1" dirty="0" smtClean="0"/>
              <a:t>a</a:t>
            </a:r>
            <a:r>
              <a:rPr lang="nn-NO" b="1" i="1" dirty="0" smtClean="0"/>
              <a:t>vremena </a:t>
            </a:r>
            <a:r>
              <a:rPr lang="nn-NO" b="1" i="1" dirty="0"/>
              <a:t>kulturna i </a:t>
            </a:r>
            <a:r>
              <a:rPr lang="nn-NO" b="1" i="1" dirty="0" smtClean="0"/>
              <a:t>umetnička praksa</a:t>
            </a:r>
            <a:endParaRPr lang="en-US" dirty="0"/>
          </a:p>
          <a:p>
            <a:r>
              <a:rPr lang="en-US" b="1" i="1" dirty="0"/>
              <a:t>5. </a:t>
            </a:r>
            <a:r>
              <a:rPr lang="en-US" b="1" i="1" dirty="0" err="1"/>
              <a:t>Kulturni</a:t>
            </a:r>
            <a:r>
              <a:rPr lang="en-US" b="1" i="1" dirty="0"/>
              <a:t> </a:t>
            </a:r>
            <a:r>
              <a:rPr lang="en-US" b="1" i="1" dirty="0" err="1"/>
              <a:t>turizam</a:t>
            </a:r>
            <a:r>
              <a:rPr lang="en-US" b="1" i="1" dirty="0"/>
              <a:t> i </a:t>
            </a:r>
            <a:r>
              <a:rPr lang="en-US" b="1" i="1" dirty="0" err="1"/>
              <a:t>održivi</a:t>
            </a:r>
            <a:r>
              <a:rPr lang="en-US" b="1" i="1" dirty="0"/>
              <a:t> </a:t>
            </a:r>
            <a:r>
              <a:rPr lang="en-US" b="1" i="1" dirty="0" err="1"/>
              <a:t>kulturni</a:t>
            </a:r>
            <a:r>
              <a:rPr lang="en-US" b="1" i="1" dirty="0"/>
              <a:t> </a:t>
            </a:r>
            <a:r>
              <a:rPr lang="en-US" b="1" i="1" dirty="0" err="1"/>
              <a:t>razvoj</a:t>
            </a:r>
            <a:r>
              <a:rPr lang="en-US" b="1" i="1" dirty="0"/>
              <a:t> </a:t>
            </a:r>
            <a:r>
              <a:rPr lang="nn-NO" b="1" i="1" dirty="0" smtClean="0"/>
              <a:t> </a:t>
            </a:r>
            <a:endParaRPr lang="en-US" dirty="0"/>
          </a:p>
        </p:txBody>
      </p:sp>
    </p:spTree>
    <p:extLst>
      <p:ext uri="{BB962C8B-B14F-4D97-AF65-F5344CB8AC3E}">
        <p14:creationId xmlns:p14="http://schemas.microsoft.com/office/powerpoint/2010/main" val="3801674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INTEGRÁLIS TURISZTIKAI TERMÉK</a:t>
            </a:r>
            <a:endParaRPr lang="en-US" dirty="0"/>
          </a:p>
        </p:txBody>
      </p:sp>
      <p:sp>
        <p:nvSpPr>
          <p:cNvPr id="3" name="Content Placeholder 2"/>
          <p:cNvSpPr>
            <a:spLocks noGrp="1"/>
          </p:cNvSpPr>
          <p:nvPr>
            <p:ph idx="1"/>
          </p:nvPr>
        </p:nvSpPr>
        <p:spPr>
          <a:solidFill>
            <a:schemeClr val="tx2">
              <a:lumMod val="60000"/>
              <a:lumOff val="40000"/>
            </a:schemeClr>
          </a:solidFill>
        </p:spPr>
        <p:txBody>
          <a:bodyPr>
            <a:normAutofit lnSpcReduction="10000"/>
          </a:bodyPr>
          <a:lstStyle/>
          <a:p>
            <a:r>
              <a:rPr lang="pl-PL" b="1" dirty="0"/>
              <a:t>ODRŽIVOST I ODGOVORNI TURIZAM NA RUTI </a:t>
            </a:r>
            <a:endParaRPr lang="pl-PL" dirty="0"/>
          </a:p>
          <a:p>
            <a:r>
              <a:rPr lang="en-US" dirty="0" err="1"/>
              <a:t>Baština</a:t>
            </a:r>
            <a:r>
              <a:rPr lang="en-US" dirty="0"/>
              <a:t>, </a:t>
            </a:r>
            <a:r>
              <a:rPr lang="en-US" dirty="0" err="1"/>
              <a:t>koja</a:t>
            </a:r>
            <a:r>
              <a:rPr lang="en-US" dirty="0"/>
              <a:t> je </a:t>
            </a:r>
            <a:r>
              <a:rPr lang="en-US" dirty="0" err="1"/>
              <a:t>temeljni</a:t>
            </a:r>
            <a:r>
              <a:rPr lang="en-US" dirty="0"/>
              <a:t> </a:t>
            </a:r>
            <a:r>
              <a:rPr lang="en-US" dirty="0" err="1"/>
              <a:t>sadržaj</a:t>
            </a:r>
            <a:r>
              <a:rPr lang="en-US" dirty="0"/>
              <a:t> </a:t>
            </a:r>
            <a:r>
              <a:rPr lang="en-US" dirty="0" err="1"/>
              <a:t>kulturne</a:t>
            </a:r>
            <a:r>
              <a:rPr lang="en-US" dirty="0"/>
              <a:t> </a:t>
            </a:r>
            <a:r>
              <a:rPr lang="en-US" dirty="0" err="1"/>
              <a:t>rute</a:t>
            </a:r>
            <a:r>
              <a:rPr lang="en-US" dirty="0"/>
              <a:t>: </a:t>
            </a:r>
          </a:p>
          <a:p>
            <a:r>
              <a:rPr lang="en-US" dirty="0" err="1"/>
              <a:t>rezultat</a:t>
            </a:r>
            <a:r>
              <a:rPr lang="en-US" dirty="0"/>
              <a:t> je </a:t>
            </a:r>
            <a:r>
              <a:rPr lang="en-US" dirty="0" err="1"/>
              <a:t>emotivne</a:t>
            </a:r>
            <a:r>
              <a:rPr lang="en-US" dirty="0"/>
              <a:t> i </a:t>
            </a:r>
            <a:r>
              <a:rPr lang="en-US" dirty="0" err="1"/>
              <a:t>kreativne</a:t>
            </a:r>
            <a:r>
              <a:rPr lang="en-US" dirty="0"/>
              <a:t> </a:t>
            </a:r>
            <a:r>
              <a:rPr lang="en-US" dirty="0" err="1"/>
              <a:t>energije</a:t>
            </a:r>
            <a:r>
              <a:rPr lang="en-US" dirty="0"/>
              <a:t> </a:t>
            </a:r>
          </a:p>
          <a:p>
            <a:r>
              <a:rPr lang="fi-FI" dirty="0"/>
              <a:t>vraća tu istu energiju korisnicima </a:t>
            </a:r>
          </a:p>
          <a:p>
            <a:r>
              <a:rPr lang="en-US" dirty="0" err="1"/>
              <a:t>prožeta</a:t>
            </a:r>
            <a:r>
              <a:rPr lang="en-US" dirty="0"/>
              <a:t> je </a:t>
            </a:r>
            <a:r>
              <a:rPr lang="en-US" dirty="0" err="1"/>
              <a:t>emocijama</a:t>
            </a:r>
            <a:r>
              <a:rPr lang="en-US" dirty="0"/>
              <a:t> </a:t>
            </a:r>
            <a:r>
              <a:rPr lang="en-US" dirty="0" err="1"/>
              <a:t>pokoljenja</a:t>
            </a:r>
            <a:r>
              <a:rPr lang="en-US" dirty="0"/>
              <a:t> </a:t>
            </a:r>
          </a:p>
          <a:p>
            <a:r>
              <a:rPr lang="vi-VN" dirty="0"/>
              <a:t>može zadovoljiti potrebe </a:t>
            </a:r>
            <a:r>
              <a:rPr lang="vi-VN" dirty="0" smtClean="0"/>
              <a:t>s</a:t>
            </a:r>
            <a:r>
              <a:rPr lang="hu-HU" dirty="0" smtClean="0"/>
              <a:t>a</a:t>
            </a:r>
            <a:r>
              <a:rPr lang="vi-VN" dirty="0" smtClean="0"/>
              <a:t>vremenih </a:t>
            </a:r>
            <a:r>
              <a:rPr lang="vi-VN" dirty="0"/>
              <a:t>turista – izazivati uzbuđenje, </a:t>
            </a:r>
            <a:r>
              <a:rPr lang="vi-VN" dirty="0" smtClean="0"/>
              <a:t>ulivati </a:t>
            </a:r>
            <a:r>
              <a:rPr lang="vi-VN" dirty="0"/>
              <a:t>energiju, oduševljavati </a:t>
            </a:r>
          </a:p>
          <a:p>
            <a:r>
              <a:rPr lang="en-US" dirty="0" err="1"/>
              <a:t>interpretacijom</a:t>
            </a:r>
            <a:r>
              <a:rPr lang="en-US" dirty="0"/>
              <a:t> </a:t>
            </a:r>
            <a:r>
              <a:rPr lang="en-US" dirty="0" err="1" smtClean="0"/>
              <a:t>usmerava</a:t>
            </a:r>
            <a:r>
              <a:rPr lang="en-US" dirty="0" smtClean="0"/>
              <a:t> </a:t>
            </a:r>
            <a:r>
              <a:rPr lang="en-US" dirty="0" err="1"/>
              <a:t>korisnika</a:t>
            </a:r>
            <a:r>
              <a:rPr lang="en-US" dirty="0"/>
              <a:t> </a:t>
            </a:r>
            <a:r>
              <a:rPr lang="en-US" dirty="0" err="1"/>
              <a:t>na</a:t>
            </a:r>
            <a:r>
              <a:rPr lang="en-US" dirty="0"/>
              <a:t> </a:t>
            </a:r>
            <a:r>
              <a:rPr lang="en-US" dirty="0" err="1"/>
              <a:t>emotivnu</a:t>
            </a:r>
            <a:r>
              <a:rPr lang="en-US" dirty="0"/>
              <a:t> </a:t>
            </a:r>
            <a:r>
              <a:rPr lang="en-US" dirty="0" err="1" smtClean="0"/>
              <a:t>vrednost</a:t>
            </a:r>
            <a:r>
              <a:rPr lang="en-US" dirty="0"/>
              <a:t>, </a:t>
            </a:r>
            <a:r>
              <a:rPr lang="en-US" dirty="0" err="1"/>
              <a:t>pozitivni</a:t>
            </a:r>
            <a:r>
              <a:rPr lang="en-US" dirty="0"/>
              <a:t> </a:t>
            </a:r>
            <a:r>
              <a:rPr lang="en-US" dirty="0" err="1"/>
              <a:t>aspekt</a:t>
            </a:r>
            <a:r>
              <a:rPr lang="en-US" dirty="0"/>
              <a:t> </a:t>
            </a:r>
            <a:r>
              <a:rPr lang="en-US" dirty="0" err="1"/>
              <a:t>baštine</a:t>
            </a:r>
            <a:r>
              <a:rPr lang="en-US" dirty="0"/>
              <a:t> </a:t>
            </a:r>
          </a:p>
          <a:p>
            <a:endParaRPr lang="en-US" dirty="0"/>
          </a:p>
        </p:txBody>
      </p:sp>
    </p:spTree>
    <p:extLst>
      <p:ext uri="{BB962C8B-B14F-4D97-AF65-F5344CB8AC3E}">
        <p14:creationId xmlns:p14="http://schemas.microsoft.com/office/powerpoint/2010/main" val="206628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Mit Kell Elérni</a:t>
            </a:r>
            <a:endParaRPr lang="en-US" dirty="0"/>
          </a:p>
        </p:txBody>
      </p:sp>
      <p:sp>
        <p:nvSpPr>
          <p:cNvPr id="3" name="Content Placeholder 2"/>
          <p:cNvSpPr>
            <a:spLocks noGrp="1"/>
          </p:cNvSpPr>
          <p:nvPr>
            <p:ph idx="1"/>
          </p:nvPr>
        </p:nvSpPr>
        <p:spPr>
          <a:solidFill>
            <a:schemeClr val="tx2">
              <a:lumMod val="40000"/>
              <a:lumOff val="60000"/>
            </a:schemeClr>
          </a:solidFill>
        </p:spPr>
        <p:txBody>
          <a:bodyPr/>
          <a:lstStyle/>
          <a:p>
            <a:r>
              <a:rPr lang="hu-HU" i="1" dirty="0" smtClean="0"/>
              <a:t>„</a:t>
            </a:r>
            <a:r>
              <a:rPr lang="en-US" i="1" dirty="0" err="1" smtClean="0"/>
              <a:t>kulturna</a:t>
            </a:r>
            <a:r>
              <a:rPr lang="en-US" i="1" dirty="0" smtClean="0"/>
              <a:t> </a:t>
            </a:r>
            <a:r>
              <a:rPr lang="en-US" i="1" dirty="0" err="1"/>
              <a:t>baština</a:t>
            </a:r>
            <a:r>
              <a:rPr lang="en-US" i="1" dirty="0"/>
              <a:t> </a:t>
            </a:r>
            <a:r>
              <a:rPr lang="en-US" i="1" dirty="0" err="1"/>
              <a:t>nikako</a:t>
            </a:r>
            <a:r>
              <a:rPr lang="en-US" i="1" dirty="0"/>
              <a:t> ne </a:t>
            </a:r>
            <a:r>
              <a:rPr lang="en-US" i="1" dirty="0" err="1" smtClean="0"/>
              <a:t>sme</a:t>
            </a:r>
            <a:r>
              <a:rPr lang="en-US" i="1" dirty="0" smtClean="0"/>
              <a:t> </a:t>
            </a:r>
            <a:r>
              <a:rPr lang="en-US" i="1" dirty="0" err="1"/>
              <a:t>postati</a:t>
            </a:r>
            <a:r>
              <a:rPr lang="en-US" i="1" dirty="0"/>
              <a:t> </a:t>
            </a:r>
            <a:r>
              <a:rPr lang="en-US" i="1" dirty="0" err="1"/>
              <a:t>konzumerski</a:t>
            </a:r>
            <a:r>
              <a:rPr lang="en-US" i="1" dirty="0"/>
              <a:t> </a:t>
            </a:r>
            <a:r>
              <a:rPr lang="en-US" i="1" dirty="0" err="1"/>
              <a:t>proizvod</a:t>
            </a:r>
            <a:r>
              <a:rPr lang="en-US" i="1" dirty="0"/>
              <a:t>, </a:t>
            </a:r>
            <a:r>
              <a:rPr lang="en-US" i="1" dirty="0" err="1"/>
              <a:t>niti</a:t>
            </a:r>
            <a:r>
              <a:rPr lang="en-US" i="1" dirty="0"/>
              <a:t> </a:t>
            </a:r>
            <a:r>
              <a:rPr lang="en-US" i="1" dirty="0" err="1"/>
              <a:t>odnos</a:t>
            </a:r>
            <a:r>
              <a:rPr lang="en-US" i="1" dirty="0"/>
              <a:t> </a:t>
            </a:r>
            <a:r>
              <a:rPr lang="en-US" i="1" dirty="0" err="1"/>
              <a:t>prema</a:t>
            </a:r>
            <a:r>
              <a:rPr lang="en-US" i="1" dirty="0"/>
              <a:t> </a:t>
            </a:r>
            <a:r>
              <a:rPr lang="en-US" i="1" dirty="0" err="1"/>
              <a:t>baštini</a:t>
            </a:r>
            <a:r>
              <a:rPr lang="en-US" i="1" dirty="0"/>
              <a:t> </a:t>
            </a:r>
            <a:r>
              <a:rPr lang="en-US" i="1" dirty="0" err="1" smtClean="0"/>
              <a:t>sme</a:t>
            </a:r>
            <a:r>
              <a:rPr lang="en-US" i="1" dirty="0" smtClean="0"/>
              <a:t> </a:t>
            </a:r>
            <a:r>
              <a:rPr lang="en-US" i="1" dirty="0" err="1"/>
              <a:t>biti</a:t>
            </a:r>
            <a:r>
              <a:rPr lang="en-US" i="1" dirty="0"/>
              <a:t> </a:t>
            </a:r>
            <a:r>
              <a:rPr lang="en-US" i="1" dirty="0" err="1"/>
              <a:t>površan</a:t>
            </a:r>
            <a:r>
              <a:rPr lang="en-US" i="1" dirty="0"/>
              <a:t>. </a:t>
            </a:r>
            <a:r>
              <a:rPr lang="en-US" i="1" dirty="0" err="1"/>
              <a:t>Tek</a:t>
            </a:r>
            <a:r>
              <a:rPr lang="en-US" i="1" dirty="0"/>
              <a:t> </a:t>
            </a:r>
            <a:r>
              <a:rPr lang="en-US" i="1" dirty="0" err="1"/>
              <a:t>ukoliko</a:t>
            </a:r>
            <a:r>
              <a:rPr lang="en-US" i="1" dirty="0"/>
              <a:t> se </a:t>
            </a:r>
            <a:r>
              <a:rPr lang="en-US" i="1" dirty="0" err="1" smtClean="0"/>
              <a:t>poseti</a:t>
            </a:r>
            <a:r>
              <a:rPr lang="hu-HU" i="1" dirty="0" smtClean="0"/>
              <a:t>oc </a:t>
            </a:r>
            <a:r>
              <a:rPr lang="en-US" i="1" dirty="0" err="1" smtClean="0"/>
              <a:t>može</a:t>
            </a:r>
            <a:r>
              <a:rPr lang="en-US" i="1" dirty="0" smtClean="0"/>
              <a:t> </a:t>
            </a:r>
            <a:r>
              <a:rPr lang="en-US" i="1" dirty="0" err="1" smtClean="0"/>
              <a:t>identifi</a:t>
            </a:r>
            <a:r>
              <a:rPr lang="hu-HU" i="1" dirty="0" smtClean="0"/>
              <a:t>kovati</a:t>
            </a:r>
            <a:r>
              <a:rPr lang="en-US" i="1" dirty="0" smtClean="0"/>
              <a:t> s</a:t>
            </a:r>
            <a:r>
              <a:rPr lang="hu-HU" i="1" dirty="0" smtClean="0"/>
              <a:t>a</a:t>
            </a:r>
            <a:r>
              <a:rPr lang="en-US" i="1" dirty="0" smtClean="0"/>
              <a:t> </a:t>
            </a:r>
            <a:r>
              <a:rPr lang="en-US" i="1" dirty="0" err="1"/>
              <a:t>baštinom</a:t>
            </a:r>
            <a:r>
              <a:rPr lang="en-US" i="1" dirty="0"/>
              <a:t>, </a:t>
            </a:r>
            <a:r>
              <a:rPr lang="en-US" i="1" dirty="0" err="1"/>
              <a:t>lakše</a:t>
            </a:r>
            <a:r>
              <a:rPr lang="en-US" i="1" dirty="0"/>
              <a:t> </a:t>
            </a:r>
            <a:r>
              <a:rPr lang="en-US" i="1" dirty="0" err="1"/>
              <a:t>će</a:t>
            </a:r>
            <a:r>
              <a:rPr lang="en-US" i="1" dirty="0"/>
              <a:t> </a:t>
            </a:r>
            <a:r>
              <a:rPr lang="en-US" i="1" dirty="0" err="1" smtClean="0"/>
              <a:t>ceniti</a:t>
            </a:r>
            <a:r>
              <a:rPr lang="en-US" i="1" dirty="0" smtClean="0"/>
              <a:t> </a:t>
            </a:r>
            <a:r>
              <a:rPr lang="en-US" i="1" dirty="0" err="1"/>
              <a:t>njenu</a:t>
            </a:r>
            <a:r>
              <a:rPr lang="en-US" i="1" dirty="0"/>
              <a:t> </a:t>
            </a:r>
            <a:r>
              <a:rPr lang="en-US" i="1" dirty="0" err="1" smtClean="0"/>
              <a:t>vrednost</a:t>
            </a:r>
            <a:r>
              <a:rPr lang="en-US" i="1" dirty="0" smtClean="0"/>
              <a:t> </a:t>
            </a:r>
            <a:r>
              <a:rPr lang="en-US" i="1" dirty="0" err="1"/>
              <a:t>kao</a:t>
            </a:r>
            <a:r>
              <a:rPr lang="en-US" i="1" dirty="0"/>
              <a:t> i </a:t>
            </a:r>
            <a:r>
              <a:rPr lang="en-US" i="1" dirty="0" err="1" smtClean="0"/>
              <a:t>shva</a:t>
            </a:r>
            <a:r>
              <a:rPr lang="hu-HU" i="1" dirty="0" smtClean="0"/>
              <a:t>t</a:t>
            </a:r>
            <a:r>
              <a:rPr lang="en-US" i="1" dirty="0" err="1" smtClean="0"/>
              <a:t>ati</a:t>
            </a:r>
            <a:r>
              <a:rPr lang="en-US" i="1" dirty="0" smtClean="0"/>
              <a:t> </a:t>
            </a:r>
            <a:r>
              <a:rPr lang="en-US" i="1" dirty="0" err="1"/>
              <a:t>važnost</a:t>
            </a:r>
            <a:r>
              <a:rPr lang="en-US" i="1" dirty="0"/>
              <a:t> </a:t>
            </a:r>
            <a:r>
              <a:rPr lang="en-US" i="1" dirty="0" err="1"/>
              <a:t>njenog</a:t>
            </a:r>
            <a:r>
              <a:rPr lang="en-US" i="1" dirty="0"/>
              <a:t> </a:t>
            </a:r>
            <a:r>
              <a:rPr lang="en-US" i="1" dirty="0" err="1"/>
              <a:t>očuvanja</a:t>
            </a:r>
            <a:r>
              <a:rPr lang="en-US" i="1" dirty="0"/>
              <a:t>. </a:t>
            </a:r>
            <a:r>
              <a:rPr lang="en-US" i="1" dirty="0" err="1"/>
              <a:t>Kulturni</a:t>
            </a:r>
            <a:r>
              <a:rPr lang="en-US" i="1" dirty="0"/>
              <a:t> </a:t>
            </a:r>
            <a:r>
              <a:rPr lang="en-US" i="1" dirty="0" err="1"/>
              <a:t>turizam</a:t>
            </a:r>
            <a:r>
              <a:rPr lang="en-US" i="1" dirty="0"/>
              <a:t> </a:t>
            </a:r>
            <a:r>
              <a:rPr lang="en-US" i="1" dirty="0" err="1"/>
              <a:t>traži</a:t>
            </a:r>
            <a:r>
              <a:rPr lang="en-US" i="1" dirty="0"/>
              <a:t> od </a:t>
            </a:r>
            <a:r>
              <a:rPr lang="en-US" i="1" dirty="0" err="1"/>
              <a:t>svih</a:t>
            </a:r>
            <a:r>
              <a:rPr lang="en-US" i="1" dirty="0"/>
              <a:t> </a:t>
            </a:r>
            <a:r>
              <a:rPr lang="en-US" i="1" dirty="0" err="1"/>
              <a:t>odgovornih</a:t>
            </a:r>
            <a:r>
              <a:rPr lang="en-US" i="1" dirty="0"/>
              <a:t> da </a:t>
            </a:r>
            <a:r>
              <a:rPr lang="en-US" i="1" dirty="0" err="1" smtClean="0"/>
              <a:t>poseti</a:t>
            </a:r>
            <a:r>
              <a:rPr lang="hu-HU" i="1" dirty="0" smtClean="0"/>
              <a:t>ocu</a:t>
            </a:r>
            <a:r>
              <a:rPr lang="en-US" i="1" dirty="0" smtClean="0"/>
              <a:t> </a:t>
            </a:r>
            <a:r>
              <a:rPr lang="en-US" i="1" dirty="0" err="1"/>
              <a:t>osiguraju</a:t>
            </a:r>
            <a:r>
              <a:rPr lang="en-US" i="1" dirty="0"/>
              <a:t> </a:t>
            </a:r>
            <a:r>
              <a:rPr lang="en-US" i="1" dirty="0" err="1"/>
              <a:t>mogućnost</a:t>
            </a:r>
            <a:r>
              <a:rPr lang="en-US" i="1" dirty="0"/>
              <a:t> da </a:t>
            </a:r>
            <a:r>
              <a:rPr lang="en-US" i="1" dirty="0" err="1"/>
              <a:t>kreativnu</a:t>
            </a:r>
            <a:r>
              <a:rPr lang="en-US" i="1" dirty="0"/>
              <a:t> </a:t>
            </a:r>
            <a:r>
              <a:rPr lang="en-US" i="1" dirty="0" err="1"/>
              <a:t>spoznaju</a:t>
            </a:r>
            <a:r>
              <a:rPr lang="en-US" i="1" dirty="0"/>
              <a:t> </a:t>
            </a:r>
            <a:r>
              <a:rPr lang="en-US" i="1" dirty="0" smtClean="0"/>
              <a:t>kombi</a:t>
            </a:r>
            <a:r>
              <a:rPr lang="hu-HU" i="1" dirty="0" smtClean="0"/>
              <a:t>nuje</a:t>
            </a:r>
            <a:r>
              <a:rPr lang="en-US" i="1" dirty="0" smtClean="0"/>
              <a:t> s</a:t>
            </a:r>
            <a:r>
              <a:rPr lang="hu-HU" i="1" dirty="0" smtClean="0"/>
              <a:t>a</a:t>
            </a:r>
            <a:r>
              <a:rPr lang="en-US" i="1" dirty="0" smtClean="0"/>
              <a:t> </a:t>
            </a:r>
            <a:r>
              <a:rPr lang="en-US" i="1" dirty="0" err="1"/>
              <a:t>uživanjem</a:t>
            </a:r>
            <a:r>
              <a:rPr lang="en-US" i="1" dirty="0"/>
              <a:t> u </a:t>
            </a:r>
            <a:r>
              <a:rPr lang="en-US" i="1" dirty="0" err="1"/>
              <a:t>svom</a:t>
            </a:r>
            <a:r>
              <a:rPr lang="en-US" i="1" dirty="0"/>
              <a:t> </a:t>
            </a:r>
            <a:r>
              <a:rPr lang="en-US" i="1" dirty="0" err="1"/>
              <a:t>slobodnom</a:t>
            </a:r>
            <a:r>
              <a:rPr lang="en-US" i="1" dirty="0"/>
              <a:t> vremenu</a:t>
            </a:r>
            <a:r>
              <a:rPr lang="en-US" dirty="0"/>
              <a:t>”.46 </a:t>
            </a:r>
            <a:endParaRPr lang="en-US" dirty="0"/>
          </a:p>
        </p:txBody>
      </p:sp>
    </p:spTree>
    <p:extLst>
      <p:ext uri="{BB962C8B-B14F-4D97-AF65-F5344CB8AC3E}">
        <p14:creationId xmlns:p14="http://schemas.microsoft.com/office/powerpoint/2010/main" val="1968905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Ötletek</a:t>
            </a:r>
            <a:endParaRPr lang="en-US" dirty="0"/>
          </a:p>
        </p:txBody>
      </p:sp>
      <p:sp>
        <p:nvSpPr>
          <p:cNvPr id="3" name="Content Placeholder 2"/>
          <p:cNvSpPr>
            <a:spLocks noGrp="1"/>
          </p:cNvSpPr>
          <p:nvPr>
            <p:ph idx="1"/>
          </p:nvPr>
        </p:nvSpPr>
        <p:spPr>
          <a:solidFill>
            <a:schemeClr val="bg2">
              <a:lumMod val="50000"/>
            </a:schemeClr>
          </a:solidFill>
        </p:spPr>
        <p:txBody>
          <a:bodyPr/>
          <a:lstStyle/>
          <a:p>
            <a:r>
              <a:rPr lang="en-US" dirty="0"/>
              <a:t>Current Candidates</a:t>
            </a:r>
          </a:p>
          <a:p>
            <a:r>
              <a:rPr lang="en-US" b="1" dirty="0">
                <a:hlinkClick r:id="rId2"/>
              </a:rPr>
              <a:t>Previous evaluation cycle (2016-17)</a:t>
            </a:r>
            <a:r>
              <a:rPr lang="en-US" b="1" dirty="0"/>
              <a:t> </a:t>
            </a:r>
          </a:p>
          <a:p>
            <a:r>
              <a:rPr lang="en-US" b="1" dirty="0">
                <a:hlinkClick r:id="rId2" tooltip="Previous evaluation cycle (2016-17)"/>
              </a:rPr>
              <a:t>Read more about Previous evaluation cycle (2016-17)</a:t>
            </a:r>
            <a:endParaRPr lang="en-US" dirty="0"/>
          </a:p>
          <a:p>
            <a:r>
              <a:rPr lang="en-US" dirty="0">
                <a:hlinkClick r:id="rId3"/>
              </a:rPr>
              <a:t>European Route of Impressionisms</a:t>
            </a:r>
            <a:endParaRPr lang="en-US" dirty="0"/>
          </a:p>
          <a:p>
            <a:r>
              <a:rPr lang="en-US" dirty="0" err="1">
                <a:hlinkClick r:id="rId4"/>
              </a:rPr>
              <a:t>Longobard</a:t>
            </a:r>
            <a:r>
              <a:rPr lang="en-US" dirty="0">
                <a:hlinkClick r:id="rId4"/>
              </a:rPr>
              <a:t> Ways </a:t>
            </a:r>
            <a:r>
              <a:rPr lang="en-US" dirty="0" err="1">
                <a:hlinkClick r:id="rId4"/>
              </a:rPr>
              <a:t>Accross</a:t>
            </a:r>
            <a:r>
              <a:rPr lang="en-US" dirty="0">
                <a:hlinkClick r:id="rId4"/>
              </a:rPr>
              <a:t> Europe</a:t>
            </a:r>
            <a:endParaRPr lang="en-US" dirty="0"/>
          </a:p>
          <a:p>
            <a:r>
              <a:rPr lang="en-US" dirty="0">
                <a:hlinkClick r:id="rId5"/>
              </a:rPr>
              <a:t>The Chocolate Way - Cultural ethical network of artisan heritage sites</a:t>
            </a:r>
            <a:endParaRPr lang="en-US" dirty="0"/>
          </a:p>
          <a:p>
            <a:endParaRPr lang="en-US" dirty="0"/>
          </a:p>
        </p:txBody>
      </p:sp>
    </p:spTree>
    <p:extLst>
      <p:ext uri="{BB962C8B-B14F-4D97-AF65-F5344CB8AC3E}">
        <p14:creationId xmlns:p14="http://schemas.microsoft.com/office/powerpoint/2010/main" val="381806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p:txBody>
      </p:sp>
      <p:pic>
        <p:nvPicPr>
          <p:cNvPr id="4" name="Picture 3" descr="Képtalálat a következőre: „tisza folyo”"/>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7058025" cy="3767137"/>
          </a:xfrm>
          <a:prstGeom prst="rect">
            <a:avLst/>
          </a:prstGeom>
          <a:noFill/>
          <a:ln>
            <a:noFill/>
          </a:ln>
        </p:spPr>
      </p:pic>
    </p:spTree>
    <p:extLst>
      <p:ext uri="{BB962C8B-B14F-4D97-AF65-F5344CB8AC3E}">
        <p14:creationId xmlns:p14="http://schemas.microsoft.com/office/powerpoint/2010/main" val="267295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éptalálat a következőre: „tisza folyo”">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6553200" cy="5334000"/>
          </a:xfrm>
          <a:prstGeom prst="rect">
            <a:avLst/>
          </a:prstGeom>
          <a:noFill/>
          <a:ln>
            <a:noFill/>
          </a:ln>
        </p:spPr>
      </p:pic>
    </p:spTree>
    <p:extLst>
      <p:ext uri="{BB962C8B-B14F-4D97-AF65-F5344CB8AC3E}">
        <p14:creationId xmlns:p14="http://schemas.microsoft.com/office/powerpoint/2010/main" val="175231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Miröl van SZó</a:t>
            </a:r>
            <a:endParaRPr lang="en-US" dirty="0"/>
          </a:p>
        </p:txBody>
      </p:sp>
      <p:sp>
        <p:nvSpPr>
          <p:cNvPr id="3" name="Content Placeholder 2"/>
          <p:cNvSpPr>
            <a:spLocks noGrp="1"/>
          </p:cNvSpPr>
          <p:nvPr>
            <p:ph idx="1"/>
          </p:nvPr>
        </p:nvSpPr>
        <p:spPr>
          <a:solidFill>
            <a:schemeClr val="bg2">
              <a:lumMod val="75000"/>
            </a:schemeClr>
          </a:solidFill>
        </p:spPr>
        <p:txBody>
          <a:bodyPr/>
          <a:lstStyle/>
          <a:p>
            <a:r>
              <a:rPr lang="en-US" dirty="0"/>
              <a:t>The Cultural Routes of the Council of Europe are an invitation to travel and to discover the rich and diverse heritage of Europe by bringing people and places together in networks of shared history and heritage. They put into practice the values of the Council of Europe: human rights, cultural diversity, intercultural dialogue and mutual exchanges across borders.</a:t>
            </a:r>
          </a:p>
        </p:txBody>
      </p:sp>
    </p:spTree>
    <p:extLst>
      <p:ext uri="{BB962C8B-B14F-4D97-AF65-F5344CB8AC3E}">
        <p14:creationId xmlns:p14="http://schemas.microsoft.com/office/powerpoint/2010/main" val="107415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30 </a:t>
            </a:r>
            <a:r>
              <a:rPr lang="hu-HU" dirty="0" smtClean="0"/>
              <a:t>útvonal</a:t>
            </a:r>
            <a:endParaRPr lang="en-US" dirty="0"/>
          </a:p>
        </p:txBody>
      </p:sp>
      <p:pic>
        <p:nvPicPr>
          <p:cNvPr id="4" name="Content Placeholder 3" descr="https://www.coe.int/documents/21864805/25297545/about.jpg/be2d70ea-c2ff-7124-b73a-4ac84a14d51e?t=149120475000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99473"/>
            <a:ext cx="7239000" cy="4067141"/>
          </a:xfrm>
          <a:prstGeom prst="rect">
            <a:avLst/>
          </a:prstGeom>
          <a:noFill/>
          <a:ln>
            <a:noFill/>
          </a:ln>
        </p:spPr>
      </p:pic>
    </p:spTree>
    <p:extLst>
      <p:ext uri="{BB962C8B-B14F-4D97-AF65-F5344CB8AC3E}">
        <p14:creationId xmlns:p14="http://schemas.microsoft.com/office/powerpoint/2010/main" val="311428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https://www.coe.int/en/web/cultural-routes/about</a:t>
            </a:r>
          </a:p>
        </p:txBody>
      </p:sp>
      <p:sp>
        <p:nvSpPr>
          <p:cNvPr id="3" name="Content Placeholder 2"/>
          <p:cNvSpPr>
            <a:spLocks noGrp="1"/>
          </p:cNvSpPr>
          <p:nvPr>
            <p:ph idx="1"/>
          </p:nvPr>
        </p:nvSpPr>
        <p:spPr>
          <a:solidFill>
            <a:schemeClr val="accent2"/>
          </a:solidFill>
          <a:ln>
            <a:solidFill>
              <a:schemeClr val="accent1"/>
            </a:solidFill>
          </a:ln>
        </p:spPr>
        <p:txBody>
          <a:bodyPr/>
          <a:lstStyle/>
          <a:p>
            <a:r>
              <a:rPr lang="en-US" dirty="0"/>
              <a:t>In 2017, we count 31 Cultural Routes of the Council of Europe, with very different themes that illustrate European memory, history and heritage and contribute to an interpretation of the diversity of present-day Europe</a:t>
            </a:r>
            <a:r>
              <a:rPr lang="en-US" dirty="0" smtClean="0"/>
              <a:t>.</a:t>
            </a:r>
            <a:endParaRPr lang="sr-Latn-RS" dirty="0" smtClean="0"/>
          </a:p>
          <a:p>
            <a:r>
              <a:rPr lang="en-US" b="1" dirty="0">
                <a:solidFill>
                  <a:schemeClr val="tx1">
                    <a:lumMod val="75000"/>
                    <a:lumOff val="25000"/>
                  </a:schemeClr>
                </a:solidFill>
                <a:hlinkClick r:id="rId2" tooltip="Read The Santiago De Compostela Pilgrim Routes"/>
              </a:rPr>
              <a:t>The Santiago De </a:t>
            </a:r>
            <a:r>
              <a:rPr lang="en-US" b="1" dirty="0" err="1">
                <a:solidFill>
                  <a:schemeClr val="tx1">
                    <a:lumMod val="75000"/>
                    <a:lumOff val="25000"/>
                  </a:schemeClr>
                </a:solidFill>
                <a:hlinkClick r:id="rId2" tooltip="Read The Santiago De Compostela Pilgrim Routes"/>
              </a:rPr>
              <a:t>Compostela</a:t>
            </a:r>
            <a:r>
              <a:rPr lang="en-US" b="1" dirty="0">
                <a:solidFill>
                  <a:schemeClr val="tx1">
                    <a:lumMod val="75000"/>
                    <a:lumOff val="25000"/>
                  </a:schemeClr>
                </a:solidFill>
                <a:hlinkClick r:id="rId2" tooltip="Read The Santiago De Compostela Pilgrim Routes"/>
              </a:rPr>
              <a:t> Pilgrim Routes</a:t>
            </a:r>
            <a:r>
              <a:rPr lang="en-US" b="1" dirty="0">
                <a:solidFill>
                  <a:schemeClr val="tx1">
                    <a:lumMod val="75000"/>
                    <a:lumOff val="25000"/>
                  </a:schemeClr>
                </a:solidFill>
              </a:rPr>
              <a:t> </a:t>
            </a:r>
          </a:p>
          <a:p>
            <a:r>
              <a:rPr lang="en-US" b="1" dirty="0"/>
              <a:t>1987</a:t>
            </a:r>
          </a:p>
          <a:p>
            <a:endParaRPr lang="en-US" dirty="0"/>
          </a:p>
        </p:txBody>
      </p:sp>
    </p:spTree>
    <p:extLst>
      <p:ext uri="{BB962C8B-B14F-4D97-AF65-F5344CB8AC3E}">
        <p14:creationId xmlns:p14="http://schemas.microsoft.com/office/powerpoint/2010/main" val="4080685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Subotica</a:t>
            </a:r>
            <a:endParaRPr lang="en-US" dirty="0"/>
          </a:p>
        </p:txBody>
      </p:sp>
      <p:sp>
        <p:nvSpPr>
          <p:cNvPr id="3" name="Content Placeholder 2"/>
          <p:cNvSpPr>
            <a:spLocks noGrp="1"/>
          </p:cNvSpPr>
          <p:nvPr>
            <p:ph idx="1"/>
          </p:nvPr>
        </p:nvSpPr>
        <p:spPr>
          <a:solidFill>
            <a:schemeClr val="bg2">
              <a:lumMod val="50000"/>
            </a:schemeClr>
          </a:solidFill>
        </p:spPr>
        <p:txBody>
          <a:bodyPr>
            <a:normAutofit/>
          </a:bodyPr>
          <a:lstStyle/>
          <a:p>
            <a:r>
              <a:rPr lang="en-US" b="1" dirty="0">
                <a:hlinkClick r:id="rId2" tooltip="Read The European Route of Jewish Heritage"/>
              </a:rPr>
              <a:t>The European Route of Jewish Heritage</a:t>
            </a:r>
            <a:r>
              <a:rPr lang="en-US" b="1" dirty="0"/>
              <a:t> </a:t>
            </a:r>
          </a:p>
          <a:p>
            <a:r>
              <a:rPr lang="en-US" b="1" dirty="0"/>
              <a:t>2004</a:t>
            </a:r>
          </a:p>
          <a:p>
            <a:r>
              <a:rPr lang="en-US" b="1" dirty="0">
                <a:hlinkClick r:id="rId3" tooltip="Read ATRIUM - Architecture of Totalitarian Regimes"/>
              </a:rPr>
              <a:t>ATRIUM - Architecture of Totalitarian Regimes</a:t>
            </a:r>
            <a:r>
              <a:rPr lang="en-US" b="1" dirty="0"/>
              <a:t> </a:t>
            </a:r>
          </a:p>
          <a:p>
            <a:r>
              <a:rPr lang="en-US" b="1" dirty="0"/>
              <a:t>2014</a:t>
            </a:r>
          </a:p>
          <a:p>
            <a:r>
              <a:rPr lang="en-US" b="1" dirty="0" err="1">
                <a:hlinkClick r:id="rId4" tooltip="Read Réseau Art Nouveau Network"/>
              </a:rPr>
              <a:t>Réseau</a:t>
            </a:r>
            <a:r>
              <a:rPr lang="en-US" b="1" dirty="0">
                <a:hlinkClick r:id="rId4" tooltip="Read Réseau Art Nouveau Network"/>
              </a:rPr>
              <a:t> Art Nouveau Network</a:t>
            </a:r>
            <a:r>
              <a:rPr lang="en-US" b="1" dirty="0"/>
              <a:t> </a:t>
            </a:r>
          </a:p>
          <a:p>
            <a:r>
              <a:rPr lang="en-US" b="1" dirty="0"/>
              <a:t>2014</a:t>
            </a:r>
          </a:p>
          <a:p>
            <a:r>
              <a:rPr lang="en-US" b="1" dirty="0">
                <a:hlinkClick r:id="rId5" tooltip="Read Via Habsburg"/>
              </a:rPr>
              <a:t>Via Habsburg</a:t>
            </a:r>
            <a:r>
              <a:rPr lang="en-US" b="1" dirty="0"/>
              <a:t> </a:t>
            </a:r>
            <a:r>
              <a:rPr lang="hu-HU" b="1" dirty="0" smtClean="0"/>
              <a:t>– POSTOJI POTENCIJAL</a:t>
            </a:r>
            <a:endParaRPr lang="en-US" b="1" dirty="0"/>
          </a:p>
          <a:p>
            <a:r>
              <a:rPr lang="en-US" b="1" dirty="0"/>
              <a:t>2014</a:t>
            </a:r>
          </a:p>
          <a:p>
            <a:r>
              <a:rPr lang="en-US" b="1" dirty="0" smtClean="0"/>
              <a:t>2016</a:t>
            </a:r>
            <a:endParaRPr lang="en-US" b="1" dirty="0"/>
          </a:p>
          <a:p>
            <a:endParaRPr lang="en-US" dirty="0"/>
          </a:p>
        </p:txBody>
      </p:sp>
    </p:spTree>
    <p:extLst>
      <p:ext uri="{BB962C8B-B14F-4D97-AF65-F5344CB8AC3E}">
        <p14:creationId xmlns:p14="http://schemas.microsoft.com/office/powerpoint/2010/main" val="130528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Serbia</a:t>
            </a:r>
            <a:endParaRPr lang="en-US" dirty="0"/>
          </a:p>
        </p:txBody>
      </p:sp>
      <p:sp>
        <p:nvSpPr>
          <p:cNvPr id="3" name="Content Placeholder 2"/>
          <p:cNvSpPr>
            <a:spLocks noGrp="1"/>
          </p:cNvSpPr>
          <p:nvPr>
            <p:ph idx="1"/>
          </p:nvPr>
        </p:nvSpPr>
        <p:spPr>
          <a:solidFill>
            <a:schemeClr val="bg2">
              <a:lumMod val="50000"/>
            </a:schemeClr>
          </a:solidFill>
        </p:spPr>
        <p:txBody>
          <a:bodyPr>
            <a:normAutofit lnSpcReduction="10000"/>
          </a:bodyPr>
          <a:lstStyle/>
          <a:p>
            <a:r>
              <a:rPr lang="en-US" b="1" dirty="0">
                <a:hlinkClick r:id="rId2" tooltip="Read TRANSROMANICA - The Romanesque Routes of European Heritage"/>
              </a:rPr>
              <a:t>TRANSROMANICA - The Romanesque Routes of European Heritage</a:t>
            </a:r>
            <a:r>
              <a:rPr lang="en-US" b="1" dirty="0"/>
              <a:t> </a:t>
            </a:r>
          </a:p>
          <a:p>
            <a:r>
              <a:rPr lang="en-US" b="1" dirty="0"/>
              <a:t>2007</a:t>
            </a:r>
          </a:p>
          <a:p>
            <a:r>
              <a:rPr lang="en-US" b="1" dirty="0">
                <a:hlinkClick r:id="rId3" tooltip="Read The Iter Vitis Route"/>
              </a:rPr>
              <a:t>The </a:t>
            </a:r>
            <a:r>
              <a:rPr lang="en-US" b="1" dirty="0" err="1">
                <a:hlinkClick r:id="rId3" tooltip="Read The Iter Vitis Route"/>
              </a:rPr>
              <a:t>Iter</a:t>
            </a:r>
            <a:r>
              <a:rPr lang="en-US" b="1" dirty="0">
                <a:hlinkClick r:id="rId3" tooltip="Read The Iter Vitis Route"/>
              </a:rPr>
              <a:t> </a:t>
            </a:r>
            <a:r>
              <a:rPr lang="en-US" b="1" dirty="0" err="1">
                <a:hlinkClick r:id="rId3" tooltip="Read The Iter Vitis Route"/>
              </a:rPr>
              <a:t>Vitis</a:t>
            </a:r>
            <a:r>
              <a:rPr lang="en-US" b="1" dirty="0">
                <a:hlinkClick r:id="rId3" tooltip="Read The Iter Vitis Route"/>
              </a:rPr>
              <a:t> Route</a:t>
            </a:r>
            <a:r>
              <a:rPr lang="en-US" b="1" dirty="0"/>
              <a:t> </a:t>
            </a:r>
          </a:p>
          <a:p>
            <a:r>
              <a:rPr lang="en-US" b="1" dirty="0"/>
              <a:t>2009</a:t>
            </a:r>
          </a:p>
          <a:p>
            <a:r>
              <a:rPr lang="en-US" b="1" dirty="0">
                <a:hlinkClick r:id="rId4" tooltip="Read The European Cemeteries Route"/>
              </a:rPr>
              <a:t>The European Cemeteries Route</a:t>
            </a:r>
            <a:r>
              <a:rPr lang="en-US" b="1" dirty="0"/>
              <a:t> </a:t>
            </a:r>
          </a:p>
          <a:p>
            <a:r>
              <a:rPr lang="en-US" b="1" dirty="0"/>
              <a:t>2010</a:t>
            </a:r>
          </a:p>
          <a:p>
            <a:r>
              <a:rPr lang="en-US" b="1" dirty="0" err="1">
                <a:hlinkClick r:id="rId5" tooltip="Read Réseau Art Nouveau Network"/>
              </a:rPr>
              <a:t>Réseau</a:t>
            </a:r>
            <a:r>
              <a:rPr lang="en-US" b="1" dirty="0">
                <a:hlinkClick r:id="rId5" tooltip="Read Réseau Art Nouveau Network"/>
              </a:rPr>
              <a:t> Art Nouveau Network</a:t>
            </a:r>
            <a:r>
              <a:rPr lang="en-US" b="1" dirty="0"/>
              <a:t> </a:t>
            </a:r>
          </a:p>
          <a:p>
            <a:r>
              <a:rPr lang="en-US" b="1" dirty="0"/>
              <a:t>2014</a:t>
            </a:r>
          </a:p>
          <a:p>
            <a:r>
              <a:rPr lang="en-US" b="1" dirty="0">
                <a:hlinkClick r:id="rId6" tooltip="Read The Roman Emperors and Danube Wine Route"/>
              </a:rPr>
              <a:t>The Roman Emperors and Danube Wine Route</a:t>
            </a:r>
            <a:r>
              <a:rPr lang="en-US" b="1" dirty="0"/>
              <a:t> </a:t>
            </a:r>
          </a:p>
          <a:p>
            <a:endParaRPr lang="en-US" dirty="0"/>
          </a:p>
        </p:txBody>
      </p:sp>
    </p:spTree>
    <p:extLst>
      <p:ext uri="{BB962C8B-B14F-4D97-AF65-F5344CB8AC3E}">
        <p14:creationId xmlns:p14="http://schemas.microsoft.com/office/powerpoint/2010/main" val="10389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MaGYarország</a:t>
            </a:r>
            <a:endParaRPr lang="en-US" dirty="0"/>
          </a:p>
        </p:txBody>
      </p:sp>
      <p:sp>
        <p:nvSpPr>
          <p:cNvPr id="3" name="Content Placeholder 2"/>
          <p:cNvSpPr>
            <a:spLocks noGrp="1"/>
          </p:cNvSpPr>
          <p:nvPr>
            <p:ph idx="1"/>
          </p:nvPr>
        </p:nvSpPr>
        <p:spPr>
          <a:solidFill>
            <a:schemeClr val="bg2">
              <a:lumMod val="50000"/>
            </a:schemeClr>
          </a:solidFill>
        </p:spPr>
        <p:txBody>
          <a:bodyPr>
            <a:normAutofit lnSpcReduction="10000"/>
          </a:bodyPr>
          <a:lstStyle/>
          <a:p>
            <a:r>
              <a:rPr lang="en-US" dirty="0"/>
              <a:t>Member State of the Enlarged Partial Agreement on Cultural Routes since</a:t>
            </a:r>
            <a:r>
              <a:rPr lang="en-US" b="1" dirty="0"/>
              <a:t> 2013</a:t>
            </a:r>
            <a:endParaRPr lang="en-US" dirty="0"/>
          </a:p>
          <a:p>
            <a:r>
              <a:rPr lang="en-US" b="1" dirty="0"/>
              <a:t>Certified Cultural Routes of the Council of Europe crossing Hungary:</a:t>
            </a:r>
          </a:p>
          <a:p>
            <a:r>
              <a:rPr lang="en-US" b="1" dirty="0">
                <a:hlinkClick r:id="rId2" tooltip="Read The Saint Martin of Tours Route"/>
              </a:rPr>
              <a:t>The Saint Martin of Tours Route</a:t>
            </a:r>
            <a:r>
              <a:rPr lang="en-US" b="1" dirty="0"/>
              <a:t> </a:t>
            </a:r>
          </a:p>
          <a:p>
            <a:r>
              <a:rPr lang="en-US" b="1" dirty="0"/>
              <a:t>2005</a:t>
            </a:r>
          </a:p>
          <a:p>
            <a:r>
              <a:rPr lang="en-US" b="1" dirty="0">
                <a:hlinkClick r:id="rId3" tooltip="Read The Iter Vitis Route"/>
              </a:rPr>
              <a:t>The </a:t>
            </a:r>
            <a:r>
              <a:rPr lang="en-US" b="1" dirty="0" err="1">
                <a:hlinkClick r:id="rId3" tooltip="Read The Iter Vitis Route"/>
              </a:rPr>
              <a:t>Iter</a:t>
            </a:r>
            <a:r>
              <a:rPr lang="en-US" b="1" dirty="0">
                <a:hlinkClick r:id="rId3" tooltip="Read The Iter Vitis Route"/>
              </a:rPr>
              <a:t> </a:t>
            </a:r>
            <a:r>
              <a:rPr lang="en-US" b="1" dirty="0" err="1">
                <a:hlinkClick r:id="rId3" tooltip="Read The Iter Vitis Route"/>
              </a:rPr>
              <a:t>Vitis</a:t>
            </a:r>
            <a:r>
              <a:rPr lang="en-US" b="1" dirty="0">
                <a:hlinkClick r:id="rId3" tooltip="Read The Iter Vitis Route"/>
              </a:rPr>
              <a:t> Route</a:t>
            </a:r>
            <a:r>
              <a:rPr lang="en-US" b="1" dirty="0"/>
              <a:t> </a:t>
            </a:r>
          </a:p>
          <a:p>
            <a:r>
              <a:rPr lang="en-US" b="1" dirty="0"/>
              <a:t>2009</a:t>
            </a:r>
          </a:p>
          <a:p>
            <a:r>
              <a:rPr lang="en-US" b="1" dirty="0">
                <a:hlinkClick r:id="rId4" tooltip="Read European Route of Historic Thermal Towns"/>
              </a:rPr>
              <a:t>European Route of Historic Thermal Towns</a:t>
            </a:r>
            <a:r>
              <a:rPr lang="en-US" b="1" dirty="0"/>
              <a:t> </a:t>
            </a:r>
          </a:p>
          <a:p>
            <a:r>
              <a:rPr lang="en-US" b="1" dirty="0"/>
              <a:t>2010</a:t>
            </a:r>
          </a:p>
          <a:p>
            <a:r>
              <a:rPr lang="en-US" b="1" dirty="0" err="1">
                <a:hlinkClick r:id="rId5" tooltip="Read Réseau Art Nouveau Network"/>
              </a:rPr>
              <a:t>Réseau</a:t>
            </a:r>
            <a:r>
              <a:rPr lang="en-US" b="1" dirty="0">
                <a:hlinkClick r:id="rId5" tooltip="Read Réseau Art Nouveau Network"/>
              </a:rPr>
              <a:t> Art Nouveau Network</a:t>
            </a:r>
            <a:r>
              <a:rPr lang="en-US" b="1" dirty="0"/>
              <a:t> </a:t>
            </a:r>
          </a:p>
          <a:p>
            <a:endParaRPr lang="en-US" dirty="0"/>
          </a:p>
        </p:txBody>
      </p:sp>
    </p:spTree>
    <p:extLst>
      <p:ext uri="{BB962C8B-B14F-4D97-AF65-F5344CB8AC3E}">
        <p14:creationId xmlns:p14="http://schemas.microsoft.com/office/powerpoint/2010/main" val="49192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tooltip="Read The Iter Vitis Route"/>
              </a:rPr>
              <a:t>The </a:t>
            </a:r>
            <a:r>
              <a:rPr lang="en-US" dirty="0" err="1">
                <a:hlinkClick r:id="rId2" tooltip="Read The Iter Vitis Route"/>
              </a:rPr>
              <a:t>Iter</a:t>
            </a:r>
            <a:r>
              <a:rPr lang="en-US" dirty="0">
                <a:hlinkClick r:id="rId2" tooltip="Read The Iter Vitis Route"/>
              </a:rPr>
              <a:t> </a:t>
            </a:r>
            <a:r>
              <a:rPr lang="en-US" dirty="0" err="1">
                <a:hlinkClick r:id="rId2" tooltip="Read The Iter Vitis Route"/>
              </a:rPr>
              <a:t>Vitis</a:t>
            </a:r>
            <a:r>
              <a:rPr lang="en-US" dirty="0">
                <a:hlinkClick r:id="rId2" tooltip="Read The Iter Vitis Route"/>
              </a:rPr>
              <a:t> Route</a:t>
            </a:r>
            <a:r>
              <a:rPr lang="en-US" dirty="0"/>
              <a:t> </a:t>
            </a:r>
            <a:br>
              <a:rPr lang="en-US" dirty="0"/>
            </a:br>
            <a:endParaRPr lang="en-US" dirty="0"/>
          </a:p>
        </p:txBody>
      </p:sp>
      <p:sp>
        <p:nvSpPr>
          <p:cNvPr id="3" name="Content Placeholder 2"/>
          <p:cNvSpPr>
            <a:spLocks noGrp="1"/>
          </p:cNvSpPr>
          <p:nvPr>
            <p:ph idx="1"/>
          </p:nvPr>
        </p:nvSpPr>
        <p:spPr>
          <a:solidFill>
            <a:schemeClr val="bg2">
              <a:lumMod val="75000"/>
            </a:schemeClr>
          </a:solidFill>
        </p:spPr>
        <p:txBody>
          <a:bodyPr/>
          <a:lstStyle/>
          <a:p>
            <a:r>
              <a:rPr lang="en-US" dirty="0"/>
              <a:t>The culture of the vine, winemaking and </a:t>
            </a:r>
            <a:r>
              <a:rPr lang="en-US" dirty="0" err="1"/>
              <a:t>viticultural</a:t>
            </a:r>
            <a:r>
              <a:rPr lang="en-US" dirty="0"/>
              <a:t> landscapes are an important part of European and Mediterranean food culture. Since the domestication of the vine, in the fourth millennium BC, its evolution and spread has been considered a great human achievement, which shaped Europe's landscapes, both in terms of its territory and its people.</a:t>
            </a:r>
          </a:p>
        </p:txBody>
      </p:sp>
    </p:spTree>
    <p:extLst>
      <p:ext uri="{BB962C8B-B14F-4D97-AF65-F5344CB8AC3E}">
        <p14:creationId xmlns:p14="http://schemas.microsoft.com/office/powerpoint/2010/main" val="3594590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Bor Út</a:t>
            </a:r>
            <a:endParaRPr lang="en-US" dirty="0"/>
          </a:p>
        </p:txBody>
      </p:sp>
      <p:sp>
        <p:nvSpPr>
          <p:cNvPr id="3" name="Content Placeholder 2"/>
          <p:cNvSpPr>
            <a:spLocks noGrp="1"/>
          </p:cNvSpPr>
          <p:nvPr>
            <p:ph idx="1"/>
          </p:nvPr>
        </p:nvSpPr>
        <p:spPr>
          <a:solidFill>
            <a:schemeClr val="bg2">
              <a:lumMod val="50000"/>
            </a:schemeClr>
          </a:solidFill>
        </p:spPr>
        <p:txBody>
          <a:bodyPr>
            <a:normAutofit fontScale="55000" lnSpcReduction="20000"/>
          </a:bodyPr>
          <a:lstStyle/>
          <a:p>
            <a:r>
              <a:rPr lang="en-US" dirty="0">
                <a:hlinkClick r:id="rId2"/>
              </a:rPr>
              <a:t>Azerbaijan</a:t>
            </a:r>
            <a:endParaRPr lang="en-US" dirty="0"/>
          </a:p>
          <a:p>
            <a:r>
              <a:rPr lang="en-US" dirty="0">
                <a:hlinkClick r:id="rId3"/>
              </a:rPr>
              <a:t>Bulgaria</a:t>
            </a:r>
            <a:endParaRPr lang="en-US" dirty="0"/>
          </a:p>
          <a:p>
            <a:r>
              <a:rPr lang="en-US" dirty="0">
                <a:hlinkClick r:id="rId4"/>
              </a:rPr>
              <a:t>Croatia</a:t>
            </a:r>
            <a:endParaRPr lang="en-US" dirty="0"/>
          </a:p>
          <a:p>
            <a:r>
              <a:rPr lang="en-US" dirty="0">
                <a:hlinkClick r:id="rId5"/>
              </a:rPr>
              <a:t>France</a:t>
            </a:r>
            <a:endParaRPr lang="en-US" dirty="0"/>
          </a:p>
          <a:p>
            <a:r>
              <a:rPr lang="en-US" dirty="0">
                <a:hlinkClick r:id="rId6"/>
              </a:rPr>
              <a:t>Georgia</a:t>
            </a:r>
            <a:endParaRPr lang="en-US" dirty="0"/>
          </a:p>
          <a:p>
            <a:r>
              <a:rPr lang="en-US" dirty="0">
                <a:hlinkClick r:id="rId7"/>
              </a:rPr>
              <a:t>Greece</a:t>
            </a:r>
            <a:endParaRPr lang="en-US" dirty="0"/>
          </a:p>
          <a:p>
            <a:r>
              <a:rPr lang="en-US" dirty="0">
                <a:hlinkClick r:id="rId8"/>
              </a:rPr>
              <a:t>Hungary</a:t>
            </a:r>
            <a:endParaRPr lang="en-US" dirty="0"/>
          </a:p>
          <a:p>
            <a:r>
              <a:rPr lang="en-US" dirty="0" smtClean="0">
                <a:hlinkClick r:id="rId9"/>
              </a:rPr>
              <a:t>Israel</a:t>
            </a:r>
            <a:endParaRPr lang="en-US" dirty="0"/>
          </a:p>
          <a:p>
            <a:r>
              <a:rPr lang="en-US" dirty="0">
                <a:hlinkClick r:id="rId10"/>
              </a:rPr>
              <a:t>Italy</a:t>
            </a:r>
            <a:endParaRPr lang="en-US" dirty="0"/>
          </a:p>
          <a:p>
            <a:r>
              <a:rPr lang="en-US" dirty="0">
                <a:hlinkClick r:id="rId11"/>
              </a:rPr>
              <a:t>Malta</a:t>
            </a:r>
            <a:endParaRPr lang="en-US" dirty="0"/>
          </a:p>
          <a:p>
            <a:r>
              <a:rPr lang="en-US" dirty="0">
                <a:hlinkClick r:id="rId12"/>
              </a:rPr>
              <a:t>Portugal</a:t>
            </a:r>
            <a:endParaRPr lang="en-US" dirty="0"/>
          </a:p>
          <a:p>
            <a:r>
              <a:rPr lang="en-US" dirty="0">
                <a:hlinkClick r:id="rId13"/>
              </a:rPr>
              <a:t>Republic of Moldova</a:t>
            </a:r>
            <a:endParaRPr lang="en-US" dirty="0"/>
          </a:p>
          <a:p>
            <a:r>
              <a:rPr lang="en-US" dirty="0">
                <a:hlinkClick r:id="rId14"/>
              </a:rPr>
              <a:t>Russian Federation</a:t>
            </a:r>
            <a:endParaRPr lang="en-US" dirty="0"/>
          </a:p>
          <a:p>
            <a:r>
              <a:rPr lang="en-US" dirty="0">
                <a:hlinkClick r:id="rId15"/>
              </a:rPr>
              <a:t>Romania</a:t>
            </a:r>
            <a:endParaRPr lang="en-US" dirty="0"/>
          </a:p>
          <a:p>
            <a:r>
              <a:rPr lang="en-US" dirty="0">
                <a:hlinkClick r:id="rId16"/>
              </a:rPr>
              <a:t>Serbia</a:t>
            </a:r>
            <a:endParaRPr lang="en-US" dirty="0"/>
          </a:p>
          <a:p>
            <a:r>
              <a:rPr lang="en-US" dirty="0">
                <a:hlinkClick r:id="rId17"/>
              </a:rPr>
              <a:t>Slovenia</a:t>
            </a:r>
            <a:endParaRPr lang="en-US" dirty="0"/>
          </a:p>
          <a:p>
            <a:r>
              <a:rPr lang="en-US" dirty="0">
                <a:hlinkClick r:id="rId18"/>
              </a:rPr>
              <a:t>Spain</a:t>
            </a:r>
            <a:endParaRPr lang="en-US" dirty="0"/>
          </a:p>
          <a:p>
            <a:r>
              <a:rPr lang="en-US" dirty="0">
                <a:hlinkClick r:id="rId19"/>
              </a:rPr>
              <a:t>"The former Yugoslav Republic of Macedonia"</a:t>
            </a:r>
            <a:endParaRPr lang="en-US" dirty="0"/>
          </a:p>
          <a:p>
            <a:endParaRPr lang="en-US" dirty="0"/>
          </a:p>
        </p:txBody>
      </p:sp>
    </p:spTree>
    <p:extLst>
      <p:ext uri="{BB962C8B-B14F-4D97-AF65-F5344CB8AC3E}">
        <p14:creationId xmlns:p14="http://schemas.microsoft.com/office/powerpoint/2010/main" val="2598558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99</TotalTime>
  <Words>577</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       EVROPSKE RUTE  EUROPAI UTAK</vt:lpstr>
      <vt:lpstr>Miröl van SZó</vt:lpstr>
      <vt:lpstr>30 útvonal</vt:lpstr>
      <vt:lpstr>https://www.coe.int/en/web/cultural-routes/about</vt:lpstr>
      <vt:lpstr>Subotica</vt:lpstr>
      <vt:lpstr>Serbia</vt:lpstr>
      <vt:lpstr>MaGYarország</vt:lpstr>
      <vt:lpstr>The Iter Vitis Route  </vt:lpstr>
      <vt:lpstr>Bor Út</vt:lpstr>
      <vt:lpstr>Tematikus UTAK</vt:lpstr>
      <vt:lpstr>Miroregionalni PUTEVI KISTÉRSEGI UTAK-lehetséges kapcsolodás</vt:lpstr>
      <vt:lpstr>Lépések </vt:lpstr>
      <vt:lpstr>INTEGRÁLIS TURISZTIKAI TERMÉK</vt:lpstr>
      <vt:lpstr>Mit Kell Elérni</vt:lpstr>
      <vt:lpstr>Ötletek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EVROPSKE RUTE</dc:title>
  <dc:creator>Izabel</dc:creator>
  <cp:lastModifiedBy>Izabel</cp:lastModifiedBy>
  <cp:revision>10</cp:revision>
  <dcterms:created xsi:type="dcterms:W3CDTF">2017-11-27T18:46:53Z</dcterms:created>
  <dcterms:modified xsi:type="dcterms:W3CDTF">2017-11-27T20:25:53Z</dcterms:modified>
</cp:coreProperties>
</file>